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302" r:id="rId3"/>
    <p:sldId id="260" r:id="rId4"/>
    <p:sldId id="261" r:id="rId5"/>
    <p:sldId id="262" r:id="rId6"/>
    <p:sldId id="265" r:id="rId7"/>
    <p:sldId id="301" r:id="rId8"/>
    <p:sldId id="263" r:id="rId9"/>
    <p:sldId id="303" r:id="rId10"/>
    <p:sldId id="264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7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4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0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964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43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65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16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27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07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50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2D35D-BB7F-4DAE-A329-6BAB99963BA3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978E9-0A72-4DFA-83AF-8597189BD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0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745" y="1482435"/>
            <a:ext cx="10363200" cy="1607129"/>
          </a:xfrm>
        </p:spPr>
        <p:txBody>
          <a:bodyPr/>
          <a:lstStyle/>
          <a:p>
            <a:r>
              <a:rPr lang="en-US" altLang="en-GB" sz="9600" dirty="0"/>
              <a:t>Cell Division/Cycle </a:t>
            </a:r>
          </a:p>
        </p:txBody>
      </p:sp>
    </p:spTree>
    <p:extLst>
      <p:ext uri="{BB962C8B-B14F-4D97-AF65-F5344CB8AC3E}">
        <p14:creationId xmlns:p14="http://schemas.microsoft.com/office/powerpoint/2010/main" val="1837688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552" y="1"/>
            <a:ext cx="8001000" cy="1216025"/>
          </a:xfrm>
        </p:spPr>
        <p:txBody>
          <a:bodyPr/>
          <a:lstStyle/>
          <a:p>
            <a:r>
              <a:rPr lang="en-GB" b="1" dirty="0" smtClean="0"/>
              <a:t>Cell cycle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0" y="1752600"/>
            <a:ext cx="8001000" cy="4267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. </a:t>
            </a:r>
            <a:endParaRPr lang="en-GB" dirty="0"/>
          </a:p>
          <a:p>
            <a:endParaRPr lang="en-GB" dirty="0"/>
          </a:p>
        </p:txBody>
      </p:sp>
      <p:pic>
        <p:nvPicPr>
          <p:cNvPr id="4098" name="Picture 2" descr="http://scientopia.org/img-archive/scicurious/img_8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552" y="1268760"/>
            <a:ext cx="7344816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09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One of the characteristic of living things is the ability to reproduce and pass on genetic information to the next generation.</a:t>
            </a:r>
          </a:p>
        </p:txBody>
      </p:sp>
    </p:spTree>
    <p:extLst>
      <p:ext uri="{BB962C8B-B14F-4D97-AF65-F5344CB8AC3E}">
        <p14:creationId xmlns:p14="http://schemas.microsoft.com/office/powerpoint/2010/main" val="3829521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GB" sz="4000" b="1" dirty="0"/>
              <a:t>Cell cycle</a:t>
            </a:r>
          </a:p>
          <a:p>
            <a:r>
              <a:rPr lang="en-GB" sz="4000" dirty="0"/>
              <a:t>sequence of events by which a cell duplicates its genome, synthesises the other constituents of the cell and eventually divides into 2 daughter cells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611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Cell Division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 dirty="0"/>
              <a:t>This is the process by which a cell reproduces itself. There are two types of cell division: </a:t>
            </a:r>
          </a:p>
          <a:p>
            <a:r>
              <a:rPr lang="en-US" altLang="en-GB" b="1" dirty="0"/>
              <a:t>mitosis</a:t>
            </a:r>
            <a:r>
              <a:rPr lang="en-US" altLang="en-GB" dirty="0"/>
              <a:t> and </a:t>
            </a:r>
            <a:r>
              <a:rPr lang="en-US" altLang="en-GB" b="1" dirty="0"/>
              <a:t>meiosis</a:t>
            </a:r>
            <a:r>
              <a:rPr lang="en-US" altLang="en-GB" dirty="0"/>
              <a:t>. Although both types of cell division involve cell reproduction, their purposes are very different.</a:t>
            </a:r>
          </a:p>
        </p:txBody>
      </p:sp>
    </p:spTree>
    <p:extLst>
      <p:ext uri="{BB962C8B-B14F-4D97-AF65-F5344CB8AC3E}">
        <p14:creationId xmlns:p14="http://schemas.microsoft.com/office/powerpoint/2010/main" val="2985278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Cell cycle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3600" dirty="0"/>
              <a:t>Cell cycle</a:t>
            </a:r>
          </a:p>
          <a:p>
            <a:pPr lvl="1"/>
            <a:r>
              <a:rPr lang="en-GB" sz="3300" dirty="0"/>
              <a:t>Cell growth 			survival </a:t>
            </a:r>
          </a:p>
          <a:p>
            <a:pPr lvl="1"/>
            <a:r>
              <a:rPr lang="en-GB" sz="3300" dirty="0"/>
              <a:t>Cell reproduction </a:t>
            </a:r>
          </a:p>
          <a:p>
            <a:endParaRPr lang="en-GB" sz="3600" dirty="0"/>
          </a:p>
        </p:txBody>
      </p:sp>
      <p:sp>
        <p:nvSpPr>
          <p:cNvPr id="7" name="Right Brace 6"/>
          <p:cNvSpPr/>
          <p:nvPr/>
        </p:nvSpPr>
        <p:spPr>
          <a:xfrm>
            <a:off x="5810248" y="1928802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013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Cell cycle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Cell growth uses genetic information in DNA to manufacture structural and functional proteins needed for survival </a:t>
            </a:r>
          </a:p>
          <a:p>
            <a:r>
              <a:rPr lang="en-GB" sz="4000" dirty="0"/>
              <a:t>Cell reproductive ensures transfer of genetic information</a:t>
            </a:r>
          </a:p>
        </p:txBody>
      </p:sp>
    </p:spTree>
    <p:extLst>
      <p:ext uri="{BB962C8B-B14F-4D97-AF65-F5344CB8AC3E}">
        <p14:creationId xmlns:p14="http://schemas.microsoft.com/office/powerpoint/2010/main" val="2155071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/>
              <a:t>Phases of cell cycle</a:t>
            </a:r>
            <a:endParaRPr lang="en-GB" dirty="0"/>
          </a:p>
          <a:p>
            <a:r>
              <a:rPr lang="en-GB" dirty="0"/>
              <a:t>The cell cycle is divided into 2  basic phases:</a:t>
            </a:r>
          </a:p>
          <a:p>
            <a:pPr lvl="1"/>
            <a:r>
              <a:rPr lang="en-GB" b="1" dirty="0"/>
              <a:t>Interphase</a:t>
            </a:r>
          </a:p>
          <a:p>
            <a:pPr lvl="1"/>
            <a:r>
              <a:rPr lang="en-GB" b="1" dirty="0"/>
              <a:t>M Phase (Mitosis phase)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382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ell Cycle: Cell Division and Cytoplasmic Divis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2" y="96982"/>
            <a:ext cx="11499272" cy="66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804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552" y="1"/>
            <a:ext cx="8001000" cy="1216025"/>
          </a:xfrm>
        </p:spPr>
        <p:txBody>
          <a:bodyPr/>
          <a:lstStyle/>
          <a:p>
            <a:r>
              <a:rPr lang="en-GB" b="1" dirty="0"/>
              <a:t>Cell cycle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0" y="1752600"/>
            <a:ext cx="8001000" cy="4267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/>
              <a:t>. </a:t>
            </a:r>
          </a:p>
          <a:p>
            <a:endParaRPr lang="en-GB" dirty="0"/>
          </a:p>
        </p:txBody>
      </p:sp>
      <p:pic>
        <p:nvPicPr>
          <p:cNvPr id="4098" name="Picture 2" descr="http://scientopia.org/img-archive/scicurious/img_8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8" y="1268760"/>
            <a:ext cx="6840760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9871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/>
              <a:t>M phase (mitosis);</a:t>
            </a:r>
            <a:r>
              <a:rPr lang="en-GB" dirty="0"/>
              <a:t> consists of 4 phases</a:t>
            </a:r>
          </a:p>
          <a:p>
            <a:pPr lvl="1"/>
            <a:r>
              <a:rPr lang="en-GB" b="1" dirty="0"/>
              <a:t>Prophase </a:t>
            </a:r>
          </a:p>
          <a:p>
            <a:pPr lvl="1"/>
            <a:r>
              <a:rPr lang="en-GB" b="1" dirty="0"/>
              <a:t>Metaphase</a:t>
            </a:r>
          </a:p>
          <a:p>
            <a:pPr lvl="1"/>
            <a:r>
              <a:rPr lang="en-GB" b="1" dirty="0"/>
              <a:t>Anaphase </a:t>
            </a:r>
          </a:p>
          <a:p>
            <a:pPr lvl="1"/>
            <a:r>
              <a:rPr lang="en-GB" b="1" dirty="0"/>
              <a:t>Telophase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3939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ell Division: Types, Stages &amp; Processes : Plantle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3" y="207818"/>
            <a:ext cx="11277601" cy="644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232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Cell cycle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4000" dirty="0"/>
              <a:t>Interphase is  divided into 3 phases: </a:t>
            </a:r>
          </a:p>
          <a:p>
            <a:pPr lvl="1"/>
            <a:r>
              <a:rPr lang="en-GB" sz="3600" dirty="0"/>
              <a:t>G</a:t>
            </a:r>
            <a:r>
              <a:rPr lang="en-GB" sz="3600" baseline="-25000" dirty="0"/>
              <a:t>1</a:t>
            </a:r>
            <a:r>
              <a:rPr lang="en-GB" sz="3600" dirty="0"/>
              <a:t> (</a:t>
            </a:r>
            <a:r>
              <a:rPr lang="en-GB" sz="3600" dirty="0" err="1"/>
              <a:t>presynthesis</a:t>
            </a:r>
            <a:r>
              <a:rPr lang="en-GB" sz="3600" dirty="0"/>
              <a:t>), </a:t>
            </a:r>
          </a:p>
          <a:p>
            <a:pPr lvl="1"/>
            <a:r>
              <a:rPr lang="en-GB" sz="3600" dirty="0"/>
              <a:t>S (DNA synthesis), </a:t>
            </a:r>
          </a:p>
          <a:p>
            <a:pPr lvl="1"/>
            <a:r>
              <a:rPr lang="en-GB" sz="3600" dirty="0"/>
              <a:t>G</a:t>
            </a:r>
            <a:r>
              <a:rPr lang="en-GB" sz="3600" baseline="-25000" dirty="0"/>
              <a:t>2</a:t>
            </a:r>
            <a:r>
              <a:rPr lang="en-GB" sz="3600" dirty="0"/>
              <a:t> (post-DNA duplication). </a:t>
            </a:r>
          </a:p>
        </p:txBody>
      </p:sp>
    </p:spTree>
    <p:extLst>
      <p:ext uri="{BB962C8B-B14F-4D97-AF65-F5344CB8AC3E}">
        <p14:creationId xmlns:p14="http://schemas.microsoft.com/office/powerpoint/2010/main" val="1787751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Cell cycle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10972800" cy="4866861"/>
          </a:xfrm>
        </p:spPr>
        <p:txBody>
          <a:bodyPr>
            <a:normAutofit/>
          </a:bodyPr>
          <a:lstStyle/>
          <a:p>
            <a:r>
              <a:rPr lang="en-GB" sz="4000" b="1" dirty="0"/>
              <a:t>S phase</a:t>
            </a:r>
            <a:r>
              <a:rPr lang="en-GB" sz="4000" dirty="0"/>
              <a:t>; characterized by synthesis of DNA and the beginning of duplications of </a:t>
            </a:r>
            <a:r>
              <a:rPr lang="en-GB" sz="4000" dirty="0" err="1"/>
              <a:t>centrosomes</a:t>
            </a:r>
            <a:r>
              <a:rPr lang="en-GB" sz="4000" dirty="0"/>
              <a:t> with their centrioles. </a:t>
            </a:r>
          </a:p>
          <a:p>
            <a:r>
              <a:rPr lang="en-GB" sz="4000" b="1" dirty="0"/>
              <a:t>G</a:t>
            </a:r>
            <a:r>
              <a:rPr lang="en-GB" sz="4000" b="1" baseline="-25000" dirty="0"/>
              <a:t>1</a:t>
            </a:r>
            <a:r>
              <a:rPr lang="en-GB" sz="4000" b="1" dirty="0"/>
              <a:t> phase</a:t>
            </a:r>
            <a:r>
              <a:rPr lang="en-GB" sz="4000" dirty="0"/>
              <a:t>; intense synthesis of RNA and proteins, including proteins that control the cell cycle, and the cell volume, is restored to its normal size. </a:t>
            </a:r>
          </a:p>
        </p:txBody>
      </p:sp>
    </p:spTree>
    <p:extLst>
      <p:ext uri="{BB962C8B-B14F-4D97-AF65-F5344CB8AC3E}">
        <p14:creationId xmlns:p14="http://schemas.microsoft.com/office/powerpoint/2010/main" val="2336430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Cell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4000" dirty="0"/>
              <a:t>Cells that are not continuously dividing, activities of cell cycle may be temporarily or permanently suspended. </a:t>
            </a:r>
          </a:p>
          <a:p>
            <a:r>
              <a:rPr lang="en-GB" sz="4000" dirty="0"/>
              <a:t>Cells in such a state (</a:t>
            </a:r>
            <a:r>
              <a:rPr lang="en-GB" sz="4000" dirty="0" err="1"/>
              <a:t>eg</a:t>
            </a:r>
            <a:r>
              <a:rPr lang="en-GB" sz="4000" dirty="0"/>
              <a:t>, muscle, nerve) are referred to as being in the </a:t>
            </a:r>
            <a:r>
              <a:rPr lang="en-GB" sz="4000" b="1" dirty="0"/>
              <a:t>G</a:t>
            </a:r>
            <a:r>
              <a:rPr lang="en-GB" sz="4000" b="1" baseline="-25000" dirty="0"/>
              <a:t>0</a:t>
            </a:r>
            <a:r>
              <a:rPr lang="en-GB" sz="4000" b="1" dirty="0"/>
              <a:t> phase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711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Cell cycle</a:t>
            </a:r>
          </a:p>
        </p:txBody>
      </p:sp>
      <p:pic>
        <p:nvPicPr>
          <p:cNvPr id="6" name="Picture 2" descr="http://scientopia.org/img-archive/scicurious/img_86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9740" y="1274212"/>
            <a:ext cx="5792520" cy="4827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3563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9" y="1124744"/>
            <a:ext cx="475252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7686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Cell division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2 types of cell division</a:t>
            </a:r>
          </a:p>
          <a:p>
            <a:pPr lvl="1"/>
            <a:r>
              <a:rPr lang="en-GB" sz="3700" b="1" i="1" dirty="0"/>
              <a:t>Mitosis;</a:t>
            </a:r>
            <a:r>
              <a:rPr lang="en-GB" sz="3700" i="1" dirty="0"/>
              <a:t> somatic cell division </a:t>
            </a:r>
          </a:p>
          <a:p>
            <a:pPr lvl="1"/>
            <a:r>
              <a:rPr lang="en-GB" sz="3700" b="1" i="1" dirty="0"/>
              <a:t>Meiosis; </a:t>
            </a:r>
            <a:r>
              <a:rPr lang="en-GB" sz="3700" i="1" dirty="0"/>
              <a:t>reproductive cell division</a:t>
            </a:r>
            <a:endParaRPr lang="en-GB" sz="37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2174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Mitosis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4000" dirty="0"/>
              <a:t>Somatic cell division replaces dead cells and adds new ones during tissue growth.</a:t>
            </a:r>
          </a:p>
          <a:p>
            <a:pPr>
              <a:buNone/>
            </a:pPr>
            <a:endParaRPr lang="en-GB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0287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Mitosis</a:t>
            </a:r>
            <a:r>
              <a:rPr lang="en-GB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Somatic cells undergo </a:t>
            </a:r>
            <a:r>
              <a:rPr lang="en-GB" b="1" dirty="0"/>
              <a:t>mitosis</a:t>
            </a:r>
            <a:r>
              <a:rPr lang="en-GB" dirty="0"/>
              <a:t> and </a:t>
            </a:r>
            <a:r>
              <a:rPr lang="en-GB" b="1" dirty="0" err="1"/>
              <a:t>cytoplasmic</a:t>
            </a:r>
            <a:r>
              <a:rPr lang="en-GB" dirty="0"/>
              <a:t> division (</a:t>
            </a:r>
            <a:r>
              <a:rPr lang="en-GB" b="1" dirty="0" err="1"/>
              <a:t>cytokinesis</a:t>
            </a:r>
            <a:r>
              <a:rPr lang="en-GB" b="1" dirty="0"/>
              <a:t>)</a:t>
            </a:r>
            <a:r>
              <a:rPr lang="en-GB" dirty="0"/>
              <a:t> to produce 2 identical cells each with the same number and kind of chromosomes as the original cell. </a:t>
            </a:r>
          </a:p>
          <a:p>
            <a:r>
              <a:rPr lang="en-GB" sz="2800" dirty="0"/>
              <a:t>Traits of an individual are determined by </a:t>
            </a:r>
            <a:r>
              <a:rPr lang="en-GB" sz="2800" dirty="0" err="1"/>
              <a:t>speciﬁc</a:t>
            </a:r>
            <a:r>
              <a:rPr lang="en-GB" sz="2800" dirty="0"/>
              <a:t> genes on chromosomes </a:t>
            </a:r>
          </a:p>
          <a:p>
            <a:r>
              <a:rPr lang="en-GB" sz="2800" dirty="0"/>
              <a:t> Humans have approximately 23,000 genes on 46 chromosomes. </a:t>
            </a:r>
          </a:p>
          <a:p>
            <a:r>
              <a:rPr lang="en-GB" sz="2800" dirty="0"/>
              <a:t>In somatic cells, chromosomes appear as 23 homologous pairs (diploid); 22 pairs of matching chromosomes </a:t>
            </a:r>
            <a:r>
              <a:rPr lang="en-GB" sz="2800" dirty="0" err="1"/>
              <a:t>autosomes</a:t>
            </a:r>
            <a:r>
              <a:rPr lang="en-GB" sz="2800" dirty="0"/>
              <a:t>, and one pair of sex chromosomes  XX is genetically female;  XY, is genetically male.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984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>
                <a:sym typeface="+mn-ea"/>
              </a:rPr>
              <a:t>1. Mitosis</a:t>
            </a:r>
            <a:endParaRPr lang="en-GB" alt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/>
              <a:t>Every human’s life begins as one cell from a fertilised egg. By the time we are born, we consist of billions of cells produced by the process of mitosis.  </a:t>
            </a:r>
          </a:p>
          <a:p>
            <a:r>
              <a:rPr lang="en-US" altLang="en-GB"/>
              <a:t>In mitosis, one cell with the diploid number of chromosomes (the usual number, 46 for people) divides into two identical cells, each with the same diploid number of chromosomes. </a:t>
            </a:r>
          </a:p>
          <a:p>
            <a:r>
              <a:rPr lang="en-US" altLang="en-GB"/>
              <a:t>This production of identical cells is necessary for the growth of the organism and for the repair of tissues. </a:t>
            </a:r>
          </a:p>
        </p:txBody>
      </p:sp>
    </p:spTree>
    <p:extLst>
      <p:ext uri="{BB962C8B-B14F-4D97-AF65-F5344CB8AC3E}">
        <p14:creationId xmlns:p14="http://schemas.microsoft.com/office/powerpoint/2010/main" val="3039237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Cont…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/>
              <a:t>Before mitosis can take place, a cell must have two complete sets of chromosomes, because each new cell must have the diploid number. </a:t>
            </a:r>
          </a:p>
          <a:p>
            <a:r>
              <a:rPr lang="en-US" altLang="en-GB"/>
              <a:t>The process of DNA replication enables each chromosome (in the form of chromatin) to make a copy of itself. </a:t>
            </a:r>
          </a:p>
          <a:p>
            <a:r>
              <a:rPr lang="en-US" altLang="en-GB"/>
              <a:t>The time during which this takes place is called the interphase, that is, the time between mitotic divisions. </a:t>
            </a:r>
          </a:p>
        </p:txBody>
      </p:sp>
    </p:spTree>
    <p:extLst>
      <p:ext uri="{BB962C8B-B14F-4D97-AF65-F5344CB8AC3E}">
        <p14:creationId xmlns:p14="http://schemas.microsoft.com/office/powerpoint/2010/main" val="1272890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dirty="0" smtClean="0">
                <a:latin typeface="+mn-lt"/>
              </a:rPr>
              <a:t>Introduction </a:t>
            </a:r>
            <a:endParaRPr lang="en-GB" sz="54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3600" dirty="0"/>
              <a:t>One of the characteristic of living things is the ability to reproduce and pass on genetic information to the next generation</a:t>
            </a:r>
            <a:r>
              <a:rPr lang="en-GB" sz="3600" dirty="0" smtClean="0"/>
              <a:t>.</a:t>
            </a:r>
          </a:p>
          <a:p>
            <a:r>
              <a:rPr lang="en-US" sz="3600" dirty="0" smtClean="0"/>
              <a:t>Many damaged, dead and worn out cells can be replaced by growth and division of other similar cells.</a:t>
            </a:r>
          </a:p>
          <a:p>
            <a:r>
              <a:rPr lang="en-US" sz="3600" dirty="0" smtClean="0"/>
              <a:t>The frequency with which cell division occurs varies  with different type of tissue </a:t>
            </a:r>
          </a:p>
          <a:p>
            <a:r>
              <a:rPr lang="en-US" sz="3600" dirty="0" smtClean="0"/>
              <a:t>This is properly regulated to allow effective maintenance and repair of body tissue.</a:t>
            </a:r>
          </a:p>
        </p:txBody>
      </p:sp>
    </p:spTree>
    <p:extLst>
      <p:ext uri="{BB962C8B-B14F-4D97-AF65-F5344CB8AC3E}">
        <p14:creationId xmlns:p14="http://schemas.microsoft.com/office/powerpoint/2010/main" val="280631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Mitosis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GB" sz="16000" b="1" dirty="0"/>
              <a:t>Interphase; </a:t>
            </a:r>
            <a:r>
              <a:rPr lang="en-GB" sz="16000" dirty="0"/>
              <a:t>period between cell divisions</a:t>
            </a:r>
          </a:p>
          <a:p>
            <a:r>
              <a:rPr lang="en-GB" sz="16000" dirty="0"/>
              <a:t>Towards the end of </a:t>
            </a:r>
            <a:r>
              <a:rPr lang="en-GB" sz="16000" dirty="0" err="1"/>
              <a:t>interphase</a:t>
            </a:r>
            <a:r>
              <a:rPr lang="en-GB" sz="16000" dirty="0"/>
              <a:t>, </a:t>
            </a:r>
            <a:r>
              <a:rPr lang="en-GB" sz="16000" b="1" dirty="0"/>
              <a:t>chromatin </a:t>
            </a:r>
            <a:r>
              <a:rPr lang="en-GB" sz="16000" dirty="0"/>
              <a:t>replicates and becomes tightly coiled forming double chromosomes called </a:t>
            </a:r>
            <a:r>
              <a:rPr lang="en-GB" sz="16000" b="1" dirty="0"/>
              <a:t>chromatids</a:t>
            </a:r>
            <a:r>
              <a:rPr lang="en-GB" sz="16000" dirty="0"/>
              <a:t> which are joined at the </a:t>
            </a:r>
            <a:r>
              <a:rPr lang="en-GB" sz="16000" b="1" dirty="0"/>
              <a:t>centromere</a:t>
            </a:r>
            <a:endParaRPr lang="en-GB" sz="16000" dirty="0"/>
          </a:p>
          <a:p>
            <a:pPr>
              <a:buNone/>
            </a:pPr>
            <a:endParaRPr lang="en-GB" sz="8600" dirty="0"/>
          </a:p>
          <a:p>
            <a:pPr>
              <a:buNone/>
            </a:pPr>
            <a:r>
              <a:rPr lang="en-GB" sz="8600" dirty="0"/>
              <a:t/>
            </a:r>
            <a:br>
              <a:rPr lang="en-GB" sz="8600" dirty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21503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39F91-91C3-40D4-8052-99F220A4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216F64-D678-4680-91E2-3DE4754F34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04" y="0"/>
            <a:ext cx="9011479" cy="6957391"/>
          </a:xfrm>
        </p:spPr>
      </p:pic>
    </p:spTree>
    <p:extLst>
      <p:ext uri="{BB962C8B-B14F-4D97-AF65-F5344CB8AC3E}">
        <p14:creationId xmlns:p14="http://schemas.microsoft.com/office/powerpoint/2010/main" val="8604571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D45DC-756A-41AF-8626-180EA477A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8CF651-3765-495F-91AC-7A72DC87AA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2" y="119270"/>
            <a:ext cx="11105322" cy="6738730"/>
          </a:xfrm>
        </p:spPr>
      </p:pic>
    </p:spTree>
    <p:extLst>
      <p:ext uri="{BB962C8B-B14F-4D97-AF65-F5344CB8AC3E}">
        <p14:creationId xmlns:p14="http://schemas.microsoft.com/office/powerpoint/2010/main" val="1292962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Mitosis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has 4 </a:t>
            </a:r>
            <a:r>
              <a:rPr lang="en-GB" b="1" dirty="0"/>
              <a:t>stages—</a:t>
            </a:r>
          </a:p>
          <a:p>
            <a:pPr lvl="1"/>
            <a:r>
              <a:rPr lang="en-GB" b="1" dirty="0"/>
              <a:t>Prophase, </a:t>
            </a:r>
          </a:p>
          <a:p>
            <a:pPr lvl="1"/>
            <a:r>
              <a:rPr lang="en-GB" b="1" dirty="0"/>
              <a:t>Metaphase, </a:t>
            </a:r>
          </a:p>
          <a:p>
            <a:pPr lvl="1"/>
            <a:r>
              <a:rPr lang="en-GB" b="1" dirty="0"/>
              <a:t>Anaphase, </a:t>
            </a:r>
          </a:p>
          <a:p>
            <a:pPr lvl="1"/>
            <a:r>
              <a:rPr lang="en-GB" b="1" dirty="0"/>
              <a:t>Telophase</a:t>
            </a:r>
            <a:r>
              <a:rPr lang="en-GB" dirty="0"/>
              <a:t>; </a:t>
            </a:r>
          </a:p>
          <a:p>
            <a:r>
              <a:rPr lang="en-GB" dirty="0"/>
              <a:t>steps follow one another without interruption. </a:t>
            </a:r>
          </a:p>
        </p:txBody>
      </p:sp>
    </p:spTree>
    <p:extLst>
      <p:ext uri="{BB962C8B-B14F-4D97-AF65-F5344CB8AC3E}">
        <p14:creationId xmlns:p14="http://schemas.microsoft.com/office/powerpoint/2010/main" val="918583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Cont...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 b="1"/>
              <a:t>Prophase</a:t>
            </a:r>
          </a:p>
          <a:p>
            <a:pPr marL="0" indent="0">
              <a:buNone/>
            </a:pPr>
            <a:r>
              <a:rPr lang="en-US" altLang="en-GB"/>
              <a:t>1. The chromosomes coil up and become visible as short rods. Each chromosome is really two chromatids (original DNA plus its copy) still attached at a region called the centromere.</a:t>
            </a:r>
          </a:p>
          <a:p>
            <a:pPr marL="0" indent="0">
              <a:buNone/>
            </a:pPr>
            <a:r>
              <a:rPr lang="en-US" altLang="en-GB"/>
              <a:t>2. The nuclear membrane disappears.</a:t>
            </a:r>
          </a:p>
          <a:p>
            <a:pPr marL="0" indent="0">
              <a:buNone/>
            </a:pPr>
            <a:r>
              <a:rPr lang="en-US" altLang="en-GB"/>
              <a:t>3. The centrioles move toward opposite poles of the cell and organise the spindle fibres, which extend across the equator of the cell.</a:t>
            </a:r>
          </a:p>
        </p:txBody>
      </p:sp>
    </p:spTree>
    <p:extLst>
      <p:ext uri="{BB962C8B-B14F-4D97-AF65-F5344CB8AC3E}">
        <p14:creationId xmlns:p14="http://schemas.microsoft.com/office/powerpoint/2010/main" val="3785927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03152-0FF0-4538-8403-99858FACF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A797B9-A57E-42C8-9885-C2EA2CC1A3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0"/>
            <a:ext cx="12072730" cy="6718852"/>
          </a:xfrm>
        </p:spPr>
      </p:pic>
    </p:spTree>
    <p:extLst>
      <p:ext uri="{BB962C8B-B14F-4D97-AF65-F5344CB8AC3E}">
        <p14:creationId xmlns:p14="http://schemas.microsoft.com/office/powerpoint/2010/main" val="23558634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Cont...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 b="1"/>
              <a:t>Metaphase</a:t>
            </a:r>
          </a:p>
          <a:p>
            <a:pPr marL="0" indent="0">
              <a:buNone/>
            </a:pPr>
            <a:r>
              <a:rPr lang="en-US" altLang="en-GB"/>
              <a:t>1. The pairs of chromatids line up along the equator of the cell. The centromere of each pair is attached to a spindle fibre.</a:t>
            </a:r>
          </a:p>
          <a:p>
            <a:pPr marL="0" indent="0">
              <a:buNone/>
            </a:pPr>
            <a:r>
              <a:rPr lang="en-US" altLang="en-GB"/>
              <a:t>2. The centromeres now divide.</a:t>
            </a:r>
          </a:p>
          <a:p>
            <a:endParaRPr lang="en-US" altLang="en-GB"/>
          </a:p>
        </p:txBody>
      </p:sp>
    </p:spTree>
    <p:extLst>
      <p:ext uri="{BB962C8B-B14F-4D97-AF65-F5344CB8AC3E}">
        <p14:creationId xmlns:p14="http://schemas.microsoft.com/office/powerpoint/2010/main" val="16472880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0AE2-A00C-41F7-8294-F5BBE9903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F4CBA2-7FB1-4F2F-8EA0-AE3B77E7D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84" y="0"/>
            <a:ext cx="10349946" cy="6705600"/>
          </a:xfrm>
        </p:spPr>
      </p:pic>
    </p:spTree>
    <p:extLst>
      <p:ext uri="{BB962C8B-B14F-4D97-AF65-F5344CB8AC3E}">
        <p14:creationId xmlns:p14="http://schemas.microsoft.com/office/powerpoint/2010/main" val="19871681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Cont...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 b="1"/>
              <a:t>Anaphase</a:t>
            </a:r>
          </a:p>
          <a:p>
            <a:pPr marL="0" indent="0">
              <a:buNone/>
            </a:pPr>
            <a:r>
              <a:rPr lang="en-US" altLang="en-GB"/>
              <a:t>1. Each chromatid is now considered a separate chromosome; there are two complete and separate sets.</a:t>
            </a:r>
          </a:p>
          <a:p>
            <a:pPr marL="0" indent="0">
              <a:buNone/>
            </a:pPr>
            <a:r>
              <a:rPr lang="en-US" altLang="en-GB"/>
              <a:t>2. The spindle fibres contract and pull the chromosomes, one set toward each pole of the cell.</a:t>
            </a:r>
          </a:p>
          <a:p>
            <a:endParaRPr lang="en-US" altLang="en-GB"/>
          </a:p>
        </p:txBody>
      </p:sp>
    </p:spTree>
    <p:extLst>
      <p:ext uri="{BB962C8B-B14F-4D97-AF65-F5344CB8AC3E}">
        <p14:creationId xmlns:p14="http://schemas.microsoft.com/office/powerpoint/2010/main" val="32505843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81C50-A3F7-4364-BB80-F850C6E8F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B21300-28AC-47D7-B9DB-DA21252FD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687" y="92766"/>
            <a:ext cx="8136835" cy="6490596"/>
          </a:xfrm>
        </p:spPr>
      </p:pic>
    </p:spTree>
    <p:extLst>
      <p:ext uri="{BB962C8B-B14F-4D97-AF65-F5344CB8AC3E}">
        <p14:creationId xmlns:p14="http://schemas.microsoft.com/office/powerpoint/2010/main" val="399262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Cell cycle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n-US" sz="4000" b="0" i="0" dirty="0" smtClean="0">
                <a:solidFill>
                  <a:srgbClr val="242021"/>
                </a:solidFill>
                <a:effectLst/>
              </a:rPr>
              <a:t>Most cells of the human body undergo </a:t>
            </a:r>
            <a:r>
              <a:rPr lang="en-US" sz="4000" b="1" i="0" dirty="0" smtClean="0">
                <a:solidFill>
                  <a:srgbClr val="242021"/>
                </a:solidFill>
                <a:effectLst/>
              </a:rPr>
              <a:t>cell division, </a:t>
            </a:r>
            <a:r>
              <a:rPr lang="en-US" sz="4000" b="0" i="0" dirty="0" smtClean="0">
                <a:solidFill>
                  <a:srgbClr val="242021"/>
                </a:solidFill>
                <a:effectLst/>
              </a:rPr>
              <a:t>the process by which cells reproduce themselves to give new cells.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4000" b="0" i="0" dirty="0" smtClean="0">
                <a:solidFill>
                  <a:srgbClr val="242021"/>
                </a:solidFill>
                <a:effectLst/>
              </a:rPr>
              <a:t>This is done for repair, </a:t>
            </a:r>
            <a:r>
              <a:rPr lang="en-GB" sz="4000" dirty="0" smtClean="0"/>
              <a:t>Cell </a:t>
            </a:r>
            <a:r>
              <a:rPr lang="en-GB" sz="4000" dirty="0"/>
              <a:t>growth </a:t>
            </a:r>
            <a:r>
              <a:rPr lang="en-GB" sz="4000" dirty="0" smtClean="0"/>
              <a:t>and Cell reproduction, and this helps the cell to survival.</a:t>
            </a:r>
          </a:p>
        </p:txBody>
      </p:sp>
    </p:spTree>
    <p:extLst>
      <p:ext uri="{BB962C8B-B14F-4D97-AF65-F5344CB8AC3E}">
        <p14:creationId xmlns:p14="http://schemas.microsoft.com/office/powerpoint/2010/main" val="82427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Cont...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GB" b="1" dirty="0"/>
              <a:t>Telophase</a:t>
            </a:r>
          </a:p>
          <a:p>
            <a:pPr marL="0" indent="0">
              <a:buNone/>
            </a:pPr>
            <a:r>
              <a:rPr lang="en-US" altLang="en-GB" dirty="0"/>
              <a:t>1. The sets of chromosomes reach the poles of the cell and their DNA uncoils to form chromatin.</a:t>
            </a:r>
          </a:p>
          <a:p>
            <a:pPr marL="0" indent="0">
              <a:buNone/>
            </a:pPr>
            <a:r>
              <a:rPr lang="en-US" altLang="en-GB" dirty="0"/>
              <a:t>2. A nuclear membrane re-forms around each set of chromosomes.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GB" b="1" dirty="0"/>
              <a:t>Cytokinesis</a:t>
            </a:r>
          </a:p>
          <a:p>
            <a:pPr marL="0" indent="0">
              <a:buNone/>
            </a:pPr>
            <a:r>
              <a:rPr lang="en-US" altLang="en-GB" dirty="0"/>
              <a:t>The cytoplasm divides and a new cell membrane is formed.</a:t>
            </a:r>
          </a:p>
          <a:p>
            <a:endParaRPr lang="en-US" altLang="en-GB" dirty="0"/>
          </a:p>
        </p:txBody>
      </p:sp>
    </p:spTree>
    <p:extLst>
      <p:ext uri="{BB962C8B-B14F-4D97-AF65-F5344CB8AC3E}">
        <p14:creationId xmlns:p14="http://schemas.microsoft.com/office/powerpoint/2010/main" val="34379649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CE6B1-888D-4DBC-A49E-6E0259D6C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ttp://team6cell.pbworks.com/f/mitosis.jpg">
            <a:extLst>
              <a:ext uri="{FF2B5EF4-FFF2-40B4-BE49-F238E27FC236}">
                <a16:creationId xmlns:a16="http://schemas.microsoft.com/office/drawing/2014/main" id="{120572EE-CB3B-43CB-A5AE-026BE90A46B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1165" y="159026"/>
            <a:ext cx="6917635" cy="683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90486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6948F-E89A-4345-99C3-0D09A8FEF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43E53C-9AFE-4D88-8811-C39E504BC3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0" y="463826"/>
            <a:ext cx="11913704" cy="6394174"/>
          </a:xfrm>
        </p:spPr>
      </p:pic>
    </p:spTree>
    <p:extLst>
      <p:ext uri="{BB962C8B-B14F-4D97-AF65-F5344CB8AC3E}">
        <p14:creationId xmlns:p14="http://schemas.microsoft.com/office/powerpoint/2010/main" val="11691231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Cont...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GB"/>
          </a:p>
        </p:txBody>
      </p:sp>
      <p:pic>
        <p:nvPicPr>
          <p:cNvPr id="98" name="image50.jpg" descr="IMG_256"/>
          <p:cNvPicPr preferRelativeResize="0"/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1377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b="1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955"/>
            <a:ext cx="10972800" cy="5337810"/>
          </a:xfrm>
        </p:spPr>
        <p:txBody>
          <a:bodyPr/>
          <a:lstStyle/>
          <a:p>
            <a:pPr marL="0" indent="0">
              <a:buNone/>
            </a:pPr>
            <a:r>
              <a:rPr lang="en-US" altLang="en-GB" dirty="0">
                <a:sym typeface="+mn-ea"/>
              </a:rPr>
              <a:t>1.Thibodeau, G. A., &amp; Patton, K.T. (2013). Anatomy and physiology (8th ed.). Toronto, Canada: Mosby Elsevier.</a:t>
            </a:r>
            <a:endParaRPr lang="en-US" altLang="en-GB" dirty="0"/>
          </a:p>
          <a:p>
            <a:pPr marL="0" indent="0">
              <a:buNone/>
            </a:pPr>
            <a:r>
              <a:rPr lang="en-US" altLang="en-GB" smtClean="0">
                <a:sym typeface="+mn-ea"/>
              </a:rPr>
              <a:t>2.Tortora</a:t>
            </a:r>
            <a:r>
              <a:rPr lang="en-US" altLang="en-GB" dirty="0">
                <a:sym typeface="+mn-ea"/>
              </a:rPr>
              <a:t>, G., &amp; </a:t>
            </a:r>
            <a:r>
              <a:rPr lang="en-US" altLang="en-GB" dirty="0" err="1">
                <a:sym typeface="+mn-ea"/>
              </a:rPr>
              <a:t>Derrickson</a:t>
            </a:r>
            <a:r>
              <a:rPr lang="en-US" altLang="en-GB" dirty="0">
                <a:sym typeface="+mn-ea"/>
              </a:rPr>
              <a:t>, B. (2019). Principles of anatomy and physiology (14th ed.). New York, NY: Wiley.</a:t>
            </a:r>
            <a:endParaRPr lang="en-US" altLang="en-GB" dirty="0"/>
          </a:p>
          <a:p>
            <a:pPr marL="0" indent="0">
              <a:buNone/>
            </a:pPr>
            <a:r>
              <a:rPr lang="en-US" altLang="en-GB" dirty="0">
                <a:sym typeface="+mn-ea"/>
              </a:rPr>
              <a:t>3.Waugh, A., &amp; Grant, A. (2018). Ross and Wilson anatomy and physiology in health and illness (13th ed.). Edinburgh, Scotland: Churchill Livingstone.</a:t>
            </a:r>
            <a:endParaRPr lang="en-US" altLang="en-GB" dirty="0"/>
          </a:p>
          <a:p>
            <a:pPr marL="0" indent="0">
              <a:buNone/>
            </a:pPr>
            <a:r>
              <a:rPr lang="en-US" altLang="en-GB" dirty="0">
                <a:sym typeface="+mn-ea"/>
              </a:rPr>
              <a:t>4. Scanlon V. &amp; Sanders T. (2006) Essentials of Anatomy and Physiology 5th (Fifth) edition Publisher. F.A. Davis Company.</a:t>
            </a:r>
            <a:endParaRPr lang="en-US" altLang="en-GB" dirty="0"/>
          </a:p>
          <a:p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88087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Cell cycle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Cell growth uses genetic information in DNA to manufacture structural and functional proteins needed for survival </a:t>
            </a:r>
          </a:p>
          <a:p>
            <a:r>
              <a:rPr lang="en-GB" sz="4000" dirty="0"/>
              <a:t>Cell reproductive ensures transfer of genetic information</a:t>
            </a:r>
          </a:p>
        </p:txBody>
      </p:sp>
    </p:spTree>
    <p:extLst>
      <p:ext uri="{BB962C8B-B14F-4D97-AF65-F5344CB8AC3E}">
        <p14:creationId xmlns:p14="http://schemas.microsoft.com/office/powerpoint/2010/main" val="6643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+mn-lt"/>
              </a:rPr>
              <a:t>Types of cell division</a:t>
            </a:r>
            <a:endParaRPr lang="en-US" sz="6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018" y="1825625"/>
            <a:ext cx="1068878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We have </a:t>
            </a:r>
            <a:r>
              <a:rPr lang="en-US" sz="3600" b="1" dirty="0" smtClean="0">
                <a:solidFill>
                  <a:srgbClr val="242021"/>
                </a:solidFill>
                <a:latin typeface="Times-Roman"/>
              </a:rPr>
              <a:t>Somatic cell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division and </a:t>
            </a:r>
            <a:r>
              <a:rPr lang="en-US" sz="3600" b="1" dirty="0" smtClean="0">
                <a:solidFill>
                  <a:srgbClr val="242021"/>
                </a:solidFill>
                <a:latin typeface="Times-Roman"/>
              </a:rPr>
              <a:t>reproductive cell division</a:t>
            </a:r>
            <a:endParaRPr lang="en-US" sz="3600" b="1" dirty="0">
              <a:solidFill>
                <a:srgbClr val="242021"/>
              </a:solidFill>
              <a:latin typeface="Times-Roman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1 </a:t>
            </a:r>
            <a:r>
              <a:rPr lang="en-US" sz="3600" b="1" dirty="0" smtClean="0">
                <a:solidFill>
                  <a:srgbClr val="242021"/>
                </a:solidFill>
                <a:latin typeface="Times-Bold"/>
              </a:rPr>
              <a:t>somatic </a:t>
            </a:r>
            <a:r>
              <a:rPr lang="en-US" sz="3600" b="1" dirty="0">
                <a:solidFill>
                  <a:srgbClr val="242021"/>
                </a:solidFill>
                <a:latin typeface="Times-Bold"/>
              </a:rPr>
              <a:t>cell 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(</a:t>
            </a:r>
            <a:r>
              <a:rPr lang="en-US" sz="3600" i="1" dirty="0" smtClean="0">
                <a:solidFill>
                  <a:srgbClr val="242021"/>
                </a:solidFill>
                <a:latin typeface="Times-Italic"/>
              </a:rPr>
              <a:t>soma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) 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is any cell of the body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other than 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a germ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cell.</a:t>
            </a:r>
          </a:p>
          <a:p>
            <a:pPr marL="742950" indent="-742950">
              <a:buFont typeface="+mj-lt"/>
              <a:buAutoNum type="arabicPeriod"/>
            </a:pPr>
            <a:endParaRPr lang="en-US" sz="3600" dirty="0" smtClean="0">
              <a:solidFill>
                <a:srgbClr val="242021"/>
              </a:solidFill>
              <a:latin typeface="Times-Roman"/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In </a:t>
            </a:r>
            <a:r>
              <a:rPr lang="en-US" sz="3600" b="1" dirty="0">
                <a:solidFill>
                  <a:srgbClr val="242021"/>
                </a:solidFill>
                <a:latin typeface="Times-Bold"/>
              </a:rPr>
              <a:t>somatic </a:t>
            </a:r>
            <a:r>
              <a:rPr lang="en-US" sz="3600" b="1" dirty="0" smtClean="0">
                <a:solidFill>
                  <a:srgbClr val="242021"/>
                </a:solidFill>
                <a:latin typeface="Times-Bold"/>
              </a:rPr>
              <a:t>cell division</a:t>
            </a:r>
            <a:r>
              <a:rPr lang="en-US" sz="3600" b="1" dirty="0">
                <a:solidFill>
                  <a:srgbClr val="242021"/>
                </a:solidFill>
                <a:latin typeface="Times-Bold"/>
              </a:rPr>
              <a:t>, 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a cell undergoes a nuclear division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a process called </a:t>
            </a:r>
            <a:r>
              <a:rPr lang="en-US" sz="3600" b="1" dirty="0" smtClean="0">
                <a:solidFill>
                  <a:srgbClr val="242021"/>
                </a:solidFill>
                <a:latin typeface="Times-Bold"/>
              </a:rPr>
              <a:t>mitosis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and 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a </a:t>
            </a:r>
            <a:r>
              <a:rPr lang="en-US" sz="3600" b="1" dirty="0">
                <a:solidFill>
                  <a:srgbClr val="242021"/>
                </a:solidFill>
                <a:latin typeface="Times-Roman"/>
              </a:rPr>
              <a:t>cytoplasmic</a:t>
            </a:r>
            <a:r>
              <a:rPr lang="en-US" sz="3600" dirty="0">
                <a:solidFill>
                  <a:srgbClr val="242021"/>
                </a:solidFill>
                <a:latin typeface="Times-Roman"/>
              </a:rPr>
              <a:t> division </a:t>
            </a:r>
            <a:r>
              <a:rPr lang="en-US" sz="3600" dirty="0" smtClean="0">
                <a:solidFill>
                  <a:srgbClr val="242021"/>
                </a:solidFill>
                <a:latin typeface="Times-Roman"/>
              </a:rPr>
              <a:t>called cytokinesis</a:t>
            </a:r>
            <a:endParaRPr lang="en-US" sz="3600" dirty="0">
              <a:solidFill>
                <a:srgbClr val="242021"/>
              </a:solidFill>
              <a:latin typeface="Times-Roman"/>
            </a:endParaRPr>
          </a:p>
        </p:txBody>
      </p:sp>
    </p:spTree>
    <p:extLst>
      <p:ext uri="{BB962C8B-B14F-4D97-AF65-F5344CB8AC3E}">
        <p14:creationId xmlns:p14="http://schemas.microsoft.com/office/powerpoint/2010/main" val="3850835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prstClr val="black"/>
                </a:solidFill>
                <a:latin typeface="+mn-lt"/>
              </a:rPr>
              <a:t>Types of cell division</a:t>
            </a:r>
            <a:endParaRPr lang="en-US" sz="54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4400" b="1" dirty="0" smtClean="0">
                <a:solidFill>
                  <a:srgbClr val="242021"/>
                </a:solidFill>
                <a:latin typeface="Times-Roman"/>
              </a:rPr>
              <a:t>2 reproductive </a:t>
            </a:r>
            <a:r>
              <a:rPr lang="en-US" sz="4400" b="1" dirty="0">
                <a:solidFill>
                  <a:srgbClr val="242021"/>
                </a:solidFill>
                <a:latin typeface="Times-Roman"/>
              </a:rPr>
              <a:t>cell division</a:t>
            </a:r>
          </a:p>
          <a:p>
            <a:r>
              <a:rPr lang="en-US" sz="3600" dirty="0" smtClean="0"/>
              <a:t>The formation of male and female gametes is by </a:t>
            </a:r>
            <a:r>
              <a:rPr lang="en-US" sz="3600" b="1" dirty="0" smtClean="0"/>
              <a:t>meiosis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3868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GB" sz="4800" b="1" dirty="0"/>
              <a:t>Cell cycle</a:t>
            </a:r>
          </a:p>
          <a:p>
            <a:r>
              <a:rPr lang="en-GB" sz="4800" dirty="0" smtClean="0"/>
              <a:t>Sequence </a:t>
            </a:r>
            <a:r>
              <a:rPr lang="en-GB" sz="4800" dirty="0"/>
              <a:t>of events by which a cell </a:t>
            </a:r>
            <a:r>
              <a:rPr lang="en-GB" sz="4800" dirty="0" smtClean="0"/>
              <a:t>(divides) duplicates </a:t>
            </a:r>
            <a:r>
              <a:rPr lang="en-GB" sz="4800" dirty="0"/>
              <a:t>its genome, synthesises the other constituents of the cell and eventually divides into 2 daughter cells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ifferences between Cell Division and Nuclear Divis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7" y="207818"/>
            <a:ext cx="11804073" cy="665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507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1173</Words>
  <Application>Microsoft Office PowerPoint</Application>
  <PresentationFormat>Widescreen</PresentationFormat>
  <Paragraphs>121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Calibri Light</vt:lpstr>
      <vt:lpstr>Times-Bold</vt:lpstr>
      <vt:lpstr>Times-Italic</vt:lpstr>
      <vt:lpstr>Times-Roman</vt:lpstr>
      <vt:lpstr>Office Theme</vt:lpstr>
      <vt:lpstr>Cell Division/Cycle </vt:lpstr>
      <vt:lpstr>PowerPoint Presentation</vt:lpstr>
      <vt:lpstr>Introduction </vt:lpstr>
      <vt:lpstr>Cell cycle </vt:lpstr>
      <vt:lpstr>Cell cycle </vt:lpstr>
      <vt:lpstr>Types of cell division</vt:lpstr>
      <vt:lpstr>Types of cell division</vt:lpstr>
      <vt:lpstr>Introduction </vt:lpstr>
      <vt:lpstr>PowerPoint Presentation</vt:lpstr>
      <vt:lpstr>Cell cycle </vt:lpstr>
      <vt:lpstr>Introduction </vt:lpstr>
      <vt:lpstr>Introduction </vt:lpstr>
      <vt:lpstr>Cell Division </vt:lpstr>
      <vt:lpstr>Cell cycle </vt:lpstr>
      <vt:lpstr>Cell cycle </vt:lpstr>
      <vt:lpstr>Introduction </vt:lpstr>
      <vt:lpstr>PowerPoint Presentation</vt:lpstr>
      <vt:lpstr>Cell cycle </vt:lpstr>
      <vt:lpstr>Introduction </vt:lpstr>
      <vt:lpstr>Cell cycle </vt:lpstr>
      <vt:lpstr>Cell cycle </vt:lpstr>
      <vt:lpstr>Cell cycle</vt:lpstr>
      <vt:lpstr>Cell cycle</vt:lpstr>
      <vt:lpstr>PowerPoint Presentation</vt:lpstr>
      <vt:lpstr>Cell division </vt:lpstr>
      <vt:lpstr>Mitosis </vt:lpstr>
      <vt:lpstr>Mitosis </vt:lpstr>
      <vt:lpstr>1. Mitosis</vt:lpstr>
      <vt:lpstr>Cont…</vt:lpstr>
      <vt:lpstr>Mitosis </vt:lpstr>
      <vt:lpstr>PowerPoint Presentation</vt:lpstr>
      <vt:lpstr>PowerPoint Presentation</vt:lpstr>
      <vt:lpstr>Mitosis</vt:lpstr>
      <vt:lpstr>Cont...</vt:lpstr>
      <vt:lpstr>PowerPoint Presentation</vt:lpstr>
      <vt:lpstr>Cont...</vt:lpstr>
      <vt:lpstr>PowerPoint Presentation</vt:lpstr>
      <vt:lpstr>Cont...</vt:lpstr>
      <vt:lpstr>PowerPoint Presentation</vt:lpstr>
      <vt:lpstr>Cont...</vt:lpstr>
      <vt:lpstr>PowerPoint Presentation</vt:lpstr>
      <vt:lpstr>PowerPoint Presentation</vt:lpstr>
      <vt:lpstr>Cont...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27</cp:revision>
  <dcterms:created xsi:type="dcterms:W3CDTF">2026-02-14T12:41:06Z</dcterms:created>
  <dcterms:modified xsi:type="dcterms:W3CDTF">2026-02-25T11:24:47Z</dcterms:modified>
</cp:coreProperties>
</file>